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1" r:id="rId3"/>
    <p:sldId id="260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ORIGEN DE LOS INGRESOS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</c:spPr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Lbls>
            <c:numFmt formatCode="0.0%" sourceLinked="0"/>
            <c:txPr>
              <a:bodyPr/>
              <a:lstStyle/>
              <a:p>
                <a:pPr>
                  <a:defRPr sz="1100" b="1"/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Hoja1!$A$2:$A$5</c:f>
              <c:strCache>
                <c:ptCount val="4"/>
                <c:pt idx="0">
                  <c:v>Fondos propios</c:v>
                </c:pt>
                <c:pt idx="1">
                  <c:v>Subvenciones públicas</c:v>
                </c:pt>
                <c:pt idx="2">
                  <c:v>Subvenciones privadas</c:v>
                </c:pt>
                <c:pt idx="3">
                  <c:v>Otros</c:v>
                </c:pt>
              </c:strCache>
            </c:strRef>
          </c:cat>
          <c:val>
            <c:numRef>
              <c:f>Hoja1!$B$2:$B$5</c:f>
              <c:numCache>
                <c:formatCode>0.00%</c:formatCode>
                <c:ptCount val="4"/>
                <c:pt idx="0">
                  <c:v>0.45300000000000001</c:v>
                </c:pt>
                <c:pt idx="1">
                  <c:v>0.36200000000000032</c:v>
                </c:pt>
                <c:pt idx="2">
                  <c:v>7.8000000000000014E-2</c:v>
                </c:pt>
                <c:pt idx="3">
                  <c:v>0.10700000000000012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200" b="1"/>
          </a:pPr>
          <a:endParaRPr lang="es-ES"/>
        </a:p>
      </c:txPr>
    </c:legend>
    <c:plotVisOnly val="1"/>
    <c:dispBlanksAs val="zero"/>
  </c:chart>
  <c:spPr>
    <a:ln>
      <a:solidFill>
        <a:schemeClr val="accent2">
          <a:lumMod val="40000"/>
          <a:lumOff val="60000"/>
        </a:schemeClr>
      </a:solidFill>
    </a:ln>
  </c:spPr>
  <c:txPr>
    <a:bodyPr/>
    <a:lstStyle/>
    <a:p>
      <a:pPr>
        <a:defRPr sz="1800">
          <a:solidFill>
            <a:schemeClr val="bg1"/>
          </a:solidFill>
        </a:defRPr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INVERSIÓN DEL GASTO</a:t>
            </a:r>
          </a:p>
        </c:rich>
      </c:tx>
      <c:layout>
        <c:manualLayout>
          <c:xMode val="edge"/>
          <c:yMode val="edge"/>
          <c:x val="0.32180094778031126"/>
          <c:y val="5.366837802117929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6208678881787284E-2"/>
          <c:y val="0.2640601207708948"/>
          <c:w val="0.53531906559288267"/>
          <c:h val="0.62117117705876246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</c:spPr>
          </c:dPt>
          <c:dPt>
            <c:idx val="1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2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Lbls>
            <c:numFmt formatCode="0.0%" sourceLinked="0"/>
            <c:txPr>
              <a:bodyPr/>
              <a:lstStyle/>
              <a:p>
                <a:pPr>
                  <a:defRPr sz="1100" b="1"/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Hoja1!$A$2:$A$5</c:f>
              <c:strCache>
                <c:ptCount val="4"/>
                <c:pt idx="0">
                  <c:v>Gastos de personal</c:v>
                </c:pt>
                <c:pt idx="1">
                  <c:v>Mantenimiento entidad</c:v>
                </c:pt>
                <c:pt idx="2">
                  <c:v>Material</c:v>
                </c:pt>
                <c:pt idx="3">
                  <c:v>Otros</c:v>
                </c:pt>
              </c:strCache>
            </c:strRef>
          </c:cat>
          <c:val>
            <c:numRef>
              <c:f>Hoja1!$B$2:$B$5</c:f>
              <c:numCache>
                <c:formatCode>0.00%</c:formatCode>
                <c:ptCount val="4"/>
                <c:pt idx="0">
                  <c:v>0.77300000000000246</c:v>
                </c:pt>
                <c:pt idx="1">
                  <c:v>0.20400000000000001</c:v>
                </c:pt>
                <c:pt idx="2">
                  <c:v>1.0999999999999998E-2</c:v>
                </c:pt>
                <c:pt idx="3">
                  <c:v>1.2E-2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100" b="1"/>
          </a:pPr>
          <a:endParaRPr lang="es-ES"/>
        </a:p>
      </c:txPr>
    </c:legend>
    <c:plotVisOnly val="1"/>
    <c:dispBlanksAs val="zero"/>
  </c:chart>
  <c:spPr>
    <a:ln>
      <a:solidFill>
        <a:schemeClr val="accent1">
          <a:lumMod val="60000"/>
          <a:lumOff val="40000"/>
        </a:schemeClr>
      </a:solidFill>
    </a:ln>
  </c:spPr>
  <c:txPr>
    <a:bodyPr/>
    <a:lstStyle/>
    <a:p>
      <a:pPr>
        <a:defRPr sz="1800">
          <a:solidFill>
            <a:schemeClr val="bg1"/>
          </a:solidFill>
        </a:defRPr>
      </a:pPr>
      <a:endParaRPr lang="es-E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5" y="5254284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90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8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F0503FA-E071-4580-8812-03F6B41FC7CD}" type="datetime1">
              <a:rPr lang="es-ES" smtClean="0"/>
              <a:pPr/>
              <a:t>05/07/2017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6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s-ES" smtClean="0"/>
              <a:t>Memoria anual 2016. ACVEM</a:t>
            </a: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9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C8960EE-1494-48EB-91FB-6A810A922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FBDD-36A2-413A-8407-AAE196B8E2EF}" type="datetime1">
              <a:rPr lang="es-ES" smtClean="0"/>
              <a:pPr/>
              <a:t>05/07/2017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Memoria anual 2016. ACVEM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60EE-1494-48EB-91FB-6A810A922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039B-15F4-42B8-AB60-C5C3E3A8359A}" type="datetime1">
              <a:rPr lang="es-ES" smtClean="0"/>
              <a:pPr/>
              <a:t>05/07/2017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Memoria anual 2016. ACVEM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60EE-1494-48EB-91FB-6A810A922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4" y="5254284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7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F0503FA-E071-4580-8812-03F6B41FC7CD}" type="datetime1">
              <a:rPr lang="es-ES" smtClean="0"/>
              <a:pPr/>
              <a:t>05/07/2017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5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s-ES" smtClean="0"/>
              <a:t>Memoria anual 2016. ACVEM</a:t>
            </a: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8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C8960EE-1494-48EB-91FB-6A810A922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0814B83-8D0C-4D56-8EA9-2A3ED7BCCE9B}" type="datetime1">
              <a:rPr lang="es-ES" smtClean="0"/>
              <a:pPr/>
              <a:t>05/07/2017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70"/>
            <a:ext cx="4260056" cy="300831"/>
          </a:xfrm>
        </p:spPr>
        <p:txBody>
          <a:bodyPr/>
          <a:lstStyle/>
          <a:p>
            <a:r>
              <a:rPr lang="es-ES" smtClean="0"/>
              <a:t>Memoria anual 2016. ACVEM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60EE-1494-48EB-91FB-6A810A922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5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4" y="309491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14005D4-8850-491A-9E98-C9C7B5EC9820}" type="datetime1">
              <a:rPr lang="es-ES" smtClean="0"/>
              <a:pPr/>
              <a:t>05/07/2017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70"/>
            <a:ext cx="4260056" cy="300831"/>
          </a:xfrm>
        </p:spPr>
        <p:txBody>
          <a:bodyPr/>
          <a:lstStyle/>
          <a:p>
            <a:r>
              <a:rPr lang="es-ES" smtClean="0"/>
              <a:t>Memoria anual 2016. ACVEM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C8960EE-1494-48EB-91FB-6A810A922CC5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5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1" y="7034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5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7C01C2C-57DE-47CE-8DE2-3D359A3A6586}" type="datetime1">
              <a:rPr lang="es-ES" smtClean="0"/>
              <a:pPr/>
              <a:t>05/07/2017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es-ES" smtClean="0"/>
              <a:t>Memoria anual 2016. ACVEM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C8960EE-1494-48EB-91FB-6A810A922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9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7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7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29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29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A6D43C0-1C35-4C4D-B9FA-44C0B6863C61}" type="datetime1">
              <a:rPr lang="es-ES" smtClean="0"/>
              <a:pPr/>
              <a:t>05/07/2017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es-ES" smtClean="0"/>
              <a:t>Memoria anual 2016. ACVEM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C8960EE-1494-48EB-91FB-6A810A922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8786-496F-4DC2-86FB-30A8A76D04D7}" type="datetime1">
              <a:rPr lang="es-ES" smtClean="0"/>
              <a:pPr/>
              <a:t>05/07/2017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Memoria anual 2016. ACVEM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60EE-1494-48EB-91FB-6A810A922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48F16D5-8B2A-4C57-8C3B-78F5C38E3003}" type="datetime1">
              <a:rPr lang="es-ES" smtClean="0"/>
              <a:pPr/>
              <a:t>05/07/2017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1"/>
            <a:ext cx="4260056" cy="300831"/>
          </a:xfrm>
        </p:spPr>
        <p:txBody>
          <a:bodyPr/>
          <a:lstStyle/>
          <a:p>
            <a:r>
              <a:rPr lang="es-ES" smtClean="0"/>
              <a:t>Memoria anual 2016. ACVEM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C8960EE-1494-48EB-91FB-6A810A922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1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7DDF83D-A96E-48FE-9213-2DAE5C3B1853}" type="datetime1">
              <a:rPr lang="es-ES" smtClean="0"/>
              <a:pPr/>
              <a:t>05/07/2017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s-ES" smtClean="0"/>
              <a:t>Memoria anual 2016. ACVEM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C8960EE-1494-48EB-91FB-6A810A922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0814B83-8D0C-4D56-8EA9-2A3ED7BCCE9B}" type="datetime1">
              <a:rPr lang="es-ES" smtClean="0"/>
              <a:pPr/>
              <a:t>05/07/2017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71"/>
            <a:ext cx="4260056" cy="300831"/>
          </a:xfrm>
        </p:spPr>
        <p:txBody>
          <a:bodyPr/>
          <a:lstStyle/>
          <a:p>
            <a:r>
              <a:rPr lang="es-ES" smtClean="0"/>
              <a:t>Memoria anual 2016. ACVEM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60EE-1494-48EB-91FB-6A810A922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CEED07B-58A8-47B9-BC7C-9A03EF513625}" type="datetime1">
              <a:rPr lang="es-ES" smtClean="0"/>
              <a:pPr/>
              <a:t>05/07/2017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s-ES" smtClean="0"/>
              <a:t>Memoria anual 2016. ACVEM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C8960EE-1494-48EB-91FB-6A810A922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FBDD-36A2-413A-8407-AAE196B8E2EF}" type="datetime1">
              <a:rPr lang="es-ES" smtClean="0"/>
              <a:pPr/>
              <a:t>05/07/2017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Memoria anual 2016. ACVEM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60EE-1494-48EB-91FB-6A810A922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039B-15F4-42B8-AB60-C5C3E3A8359A}" type="datetime1">
              <a:rPr lang="es-ES" smtClean="0"/>
              <a:pPr/>
              <a:t>05/07/2017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Memoria anual 2016. ACVEM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60EE-1494-48EB-91FB-6A810A922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5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5" y="309492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14005D4-8850-491A-9E98-C9C7B5EC9820}" type="datetime1">
              <a:rPr lang="es-ES" smtClean="0"/>
              <a:pPr/>
              <a:t>05/07/2017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71"/>
            <a:ext cx="4260056" cy="300831"/>
          </a:xfrm>
        </p:spPr>
        <p:txBody>
          <a:bodyPr/>
          <a:lstStyle/>
          <a:p>
            <a:r>
              <a:rPr lang="es-ES" smtClean="0"/>
              <a:t>Memoria anual 2016. ACVEM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C8960EE-1494-48EB-91FB-6A810A922CC5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6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2" y="7034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6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9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9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7C01C2C-57DE-47CE-8DE2-3D359A3A6586}" type="datetime1">
              <a:rPr lang="es-ES" smtClean="0"/>
              <a:pPr/>
              <a:t>05/07/2017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es-ES" smtClean="0"/>
              <a:t>Memoria anual 2016. ACVEM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C8960EE-1494-48EB-91FB-6A810A922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9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7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7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29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29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A6D43C0-1C35-4C4D-B9FA-44C0B6863C61}" type="datetime1">
              <a:rPr lang="es-ES" smtClean="0"/>
              <a:pPr/>
              <a:t>05/07/2017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es-ES" smtClean="0"/>
              <a:t>Memoria anual 2016. ACVEM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C8960EE-1494-48EB-91FB-6A810A922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8786-496F-4DC2-86FB-30A8A76D04D7}" type="datetime1">
              <a:rPr lang="es-ES" smtClean="0"/>
              <a:pPr/>
              <a:t>05/07/2017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Memoria anual 2016. ACVEM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60EE-1494-48EB-91FB-6A810A922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48F16D5-8B2A-4C57-8C3B-78F5C38E3003}" type="datetime1">
              <a:rPr lang="es-ES" smtClean="0"/>
              <a:pPr/>
              <a:t>05/07/2017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2"/>
            <a:ext cx="4260056" cy="300831"/>
          </a:xfrm>
        </p:spPr>
        <p:txBody>
          <a:bodyPr/>
          <a:lstStyle/>
          <a:p>
            <a:r>
              <a:rPr lang="es-ES" smtClean="0"/>
              <a:t>Memoria anual 2016. ACVEM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C8960EE-1494-48EB-91FB-6A810A922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1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7DDF83D-A96E-48FE-9213-2DAE5C3B1853}" type="datetime1">
              <a:rPr lang="es-ES" smtClean="0"/>
              <a:pPr/>
              <a:t>05/07/2017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s-ES" smtClean="0"/>
              <a:t>Memoria anual 2016. ACVEM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C8960EE-1494-48EB-91FB-6A810A922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CEED07B-58A8-47B9-BC7C-9A03EF513625}" type="datetime1">
              <a:rPr lang="es-ES" smtClean="0"/>
              <a:pPr/>
              <a:t>05/07/2017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s-ES" smtClean="0"/>
              <a:t>Memoria anual 2016. ACVEM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C8960EE-1494-48EB-91FB-6A810A922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5" y="14070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2" y="7034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6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348E359-79E6-4F60-BA8A-554E51BD4983}" type="datetime1">
              <a:rPr lang="es-ES" smtClean="0"/>
              <a:pPr/>
              <a:t>05/07/2017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2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Memoria anual 2016. ACVEM</a:t>
            </a: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C8960EE-1494-48EB-91FB-6A810A922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5" y="14069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" y="7034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5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348E359-79E6-4F60-BA8A-554E51BD4983}" type="datetime1">
              <a:rPr lang="es-ES" smtClean="0"/>
              <a:pPr/>
              <a:t>05/07/2017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1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Memoria anual 2016. ACVEM</a:t>
            </a: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C8960EE-1494-48EB-91FB-6A810A922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6"/>
            <a:ext cx="8229600" cy="643316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DATOS ECONÓMICOS ACVEM 2016</a:t>
            </a:r>
            <a:endParaRPr lang="es-ES" sz="3600" dirty="0"/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xmlns="" val="1944388583"/>
              </p:ext>
            </p:extLst>
          </p:nvPr>
        </p:nvGraphicFramePr>
        <p:xfrm>
          <a:off x="1928794" y="3357562"/>
          <a:ext cx="5619789" cy="2303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857224" y="1071546"/>
            <a:ext cx="73343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 smtClean="0">
                <a:solidFill>
                  <a:schemeClr val="bg1"/>
                </a:solidFill>
              </a:rPr>
              <a:t>Durante el año 2016 hemos continuado con el gran esfuerzo que iniciamos en 2015 para conseguir financiación. </a:t>
            </a:r>
          </a:p>
          <a:p>
            <a:pPr algn="just"/>
            <a:endParaRPr lang="es-ES" sz="1200" dirty="0" smtClean="0">
              <a:solidFill>
                <a:schemeClr val="bg1"/>
              </a:solidFill>
            </a:endParaRPr>
          </a:p>
          <a:p>
            <a:pPr algn="just"/>
            <a:r>
              <a:rPr lang="es-ES" sz="1200" dirty="0" smtClean="0">
                <a:solidFill>
                  <a:schemeClr val="bg1"/>
                </a:solidFill>
              </a:rPr>
              <a:t>Hemos conseguido seguir </a:t>
            </a:r>
            <a:r>
              <a:rPr lang="es-ES" sz="1200" b="1" dirty="0" smtClean="0">
                <a:solidFill>
                  <a:schemeClr val="bg1"/>
                </a:solidFill>
              </a:rPr>
              <a:t>aumentando los ingresos </a:t>
            </a:r>
            <a:r>
              <a:rPr lang="es-ES" sz="1200" dirty="0" smtClean="0">
                <a:solidFill>
                  <a:schemeClr val="bg1"/>
                </a:solidFill>
              </a:rPr>
              <a:t>de la Asociación provenientes de fondos públicos y privados respecto del año anterior.</a:t>
            </a:r>
          </a:p>
          <a:p>
            <a:pPr algn="just"/>
            <a:endParaRPr lang="es-ES" sz="1200" dirty="0" smtClean="0">
              <a:solidFill>
                <a:schemeClr val="bg1"/>
              </a:solidFill>
            </a:endParaRPr>
          </a:p>
          <a:p>
            <a:pPr algn="just"/>
            <a:r>
              <a:rPr lang="es-ES" sz="1200" dirty="0" smtClean="0">
                <a:solidFill>
                  <a:schemeClr val="bg1"/>
                </a:solidFill>
              </a:rPr>
              <a:t>Este año, se ha producido un </a:t>
            </a:r>
            <a:r>
              <a:rPr lang="es-ES" sz="1200" b="1" dirty="0" smtClean="0">
                <a:solidFill>
                  <a:schemeClr val="bg1"/>
                </a:solidFill>
              </a:rPr>
              <a:t>incremento de las ayudas públicas </a:t>
            </a:r>
            <a:r>
              <a:rPr lang="es-ES" sz="1200" dirty="0" smtClean="0">
                <a:solidFill>
                  <a:schemeClr val="bg1"/>
                </a:solidFill>
              </a:rPr>
              <a:t>con respecto a las privadas, así como un </a:t>
            </a:r>
            <a:r>
              <a:rPr lang="es-ES" sz="1200" b="1" dirty="0" smtClean="0">
                <a:solidFill>
                  <a:schemeClr val="bg1"/>
                </a:solidFill>
              </a:rPr>
              <a:t>aumento de los fondos propios</a:t>
            </a:r>
            <a:r>
              <a:rPr lang="es-ES" sz="1200" dirty="0" smtClean="0">
                <a:solidFill>
                  <a:schemeClr val="bg1"/>
                </a:solidFill>
              </a:rPr>
              <a:t>. No obstante, los recursos económicos resultan todavía insuficientes en relación con las necesidades que presentan nuestros usuarios/as.</a:t>
            </a:r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519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00840515"/>
              </p:ext>
            </p:extLst>
          </p:nvPr>
        </p:nvGraphicFramePr>
        <p:xfrm>
          <a:off x="1857356" y="2643182"/>
          <a:ext cx="5448309" cy="2839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500034" y="857232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 smtClean="0">
                <a:solidFill>
                  <a:schemeClr val="bg1"/>
                </a:solidFill>
              </a:rPr>
              <a:t>La </a:t>
            </a:r>
            <a:r>
              <a:rPr lang="es-ES" sz="1200" dirty="0">
                <a:solidFill>
                  <a:schemeClr val="bg1"/>
                </a:solidFill>
              </a:rPr>
              <a:t>mayor parte de los recursos  </a:t>
            </a:r>
            <a:r>
              <a:rPr lang="es-ES" sz="1200" dirty="0" smtClean="0">
                <a:solidFill>
                  <a:schemeClr val="bg1"/>
                </a:solidFill>
              </a:rPr>
              <a:t>económicos </a:t>
            </a:r>
            <a:r>
              <a:rPr lang="es-ES" sz="1200" b="1" dirty="0" smtClean="0">
                <a:solidFill>
                  <a:schemeClr val="bg1"/>
                </a:solidFill>
              </a:rPr>
              <a:t>(77,3%</a:t>
            </a:r>
            <a:r>
              <a:rPr lang="es-ES" sz="1200" dirty="0" smtClean="0">
                <a:solidFill>
                  <a:schemeClr val="bg1"/>
                </a:solidFill>
              </a:rPr>
              <a:t>) van </a:t>
            </a:r>
            <a:r>
              <a:rPr lang="es-ES" sz="1200" dirty="0">
                <a:solidFill>
                  <a:schemeClr val="bg1"/>
                </a:solidFill>
              </a:rPr>
              <a:t>destinados </a:t>
            </a:r>
            <a:r>
              <a:rPr lang="es-ES" sz="1200" dirty="0" smtClean="0">
                <a:solidFill>
                  <a:schemeClr val="bg1"/>
                </a:solidFill>
              </a:rPr>
              <a:t>a sufragar los gastos del </a:t>
            </a:r>
            <a:r>
              <a:rPr lang="es-ES" sz="1200" dirty="0">
                <a:solidFill>
                  <a:schemeClr val="bg1"/>
                </a:solidFill>
              </a:rPr>
              <a:t>equipo </a:t>
            </a:r>
            <a:r>
              <a:rPr lang="es-ES" sz="1200" dirty="0" smtClean="0">
                <a:solidFill>
                  <a:schemeClr val="bg1"/>
                </a:solidFill>
              </a:rPr>
              <a:t>profesional de ACVEM </a:t>
            </a:r>
            <a:r>
              <a:rPr lang="es-ES" sz="1200" b="1" dirty="0" smtClean="0">
                <a:solidFill>
                  <a:schemeClr val="bg1"/>
                </a:solidFill>
              </a:rPr>
              <a:t>(Psicología, Logopedia, Fisioterapia,  Trabajo social y Administración</a:t>
            </a:r>
            <a:r>
              <a:rPr lang="es-ES" sz="1200" dirty="0" smtClean="0">
                <a:solidFill>
                  <a:schemeClr val="bg1"/>
                </a:solidFill>
              </a:rPr>
              <a:t>). De esta forma se priorizan los Servicios directos a las personas enfermas de Esclerosis Múltiple y a sus familiares.</a:t>
            </a:r>
          </a:p>
          <a:p>
            <a:pPr algn="just"/>
            <a:endParaRPr lang="es-ES" sz="1200" dirty="0" smtClean="0">
              <a:solidFill>
                <a:schemeClr val="bg1"/>
              </a:solidFill>
            </a:endParaRPr>
          </a:p>
          <a:p>
            <a:pPr algn="just"/>
            <a:r>
              <a:rPr lang="es-ES" sz="1200" dirty="0" smtClean="0">
                <a:solidFill>
                  <a:schemeClr val="bg1"/>
                </a:solidFill>
              </a:rPr>
              <a:t>Otro gasto importante, es el </a:t>
            </a:r>
            <a:r>
              <a:rPr lang="es-ES" sz="1200" b="1" dirty="0" smtClean="0">
                <a:solidFill>
                  <a:schemeClr val="bg1"/>
                </a:solidFill>
              </a:rPr>
              <a:t>mantenimiento de la Asociación</a:t>
            </a:r>
            <a:r>
              <a:rPr lang="es-ES" sz="1200" dirty="0" smtClean="0">
                <a:solidFill>
                  <a:schemeClr val="bg1"/>
                </a:solidFill>
              </a:rPr>
              <a:t>, que supone un </a:t>
            </a:r>
            <a:r>
              <a:rPr lang="es-ES" sz="1200" b="1" dirty="0" smtClean="0">
                <a:solidFill>
                  <a:schemeClr val="bg1"/>
                </a:solidFill>
              </a:rPr>
              <a:t>20,4% </a:t>
            </a:r>
            <a:r>
              <a:rPr lang="es-ES" sz="1200" dirty="0" smtClean="0">
                <a:solidFill>
                  <a:schemeClr val="bg1"/>
                </a:solidFill>
              </a:rPr>
              <a:t>del total de los gastos de ACVEM.</a:t>
            </a:r>
            <a:endParaRPr lang="es-E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172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Brío</vt:lpstr>
      <vt:lpstr>1_Brío</vt:lpstr>
      <vt:lpstr>DATOS ECONÓMICOS ACVEM 2016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DATOS ECONÓMICOS ACVEM 2016</dc:title>
  <dc:creator>lara</dc:creator>
  <cp:lastModifiedBy>lara</cp:lastModifiedBy>
  <cp:revision>1</cp:revision>
  <dcterms:created xsi:type="dcterms:W3CDTF">2017-07-05T10:23:52Z</dcterms:created>
  <dcterms:modified xsi:type="dcterms:W3CDTF">2017-07-05T10:28:06Z</dcterms:modified>
</cp:coreProperties>
</file>